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04" r:id="rId4"/>
    <p:sldId id="266" r:id="rId5"/>
    <p:sldId id="301" r:id="rId6"/>
    <p:sldId id="306" r:id="rId7"/>
    <p:sldId id="307" r:id="rId8"/>
    <p:sldId id="309" r:id="rId9"/>
    <p:sldId id="310" r:id="rId10"/>
    <p:sldId id="311" r:id="rId11"/>
    <p:sldId id="314" r:id="rId12"/>
    <p:sldId id="302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12" r:id="rId21"/>
    <p:sldId id="313" r:id="rId22"/>
    <p:sldId id="315" r:id="rId23"/>
    <p:sldId id="316" r:id="rId24"/>
    <p:sldId id="305" r:id="rId25"/>
    <p:sldId id="268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4E6"/>
    <a:srgbClr val="3BBEE6"/>
    <a:srgbClr val="3B6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148" autoAdjust="0"/>
    <p:restoredTop sz="74979" autoAdjust="0"/>
  </p:normalViewPr>
  <p:slideViewPr>
    <p:cSldViewPr snapToGrid="0">
      <p:cViewPr>
        <p:scale>
          <a:sx n="127" d="100"/>
          <a:sy n="127" d="100"/>
        </p:scale>
        <p:origin x="237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316E6-4180-4074-8F80-3242FE19C430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3E4BD-8807-4F34-8608-B817E52C96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22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Willkommen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”</a:t>
            </a:r>
            <a:r>
              <a:rPr lang="en-US" dirty="0" err="1"/>
              <a:t>ima</a:t>
            </a:r>
            <a:r>
              <a:rPr lang="en-US" dirty="0"/>
              <a:t>” (</a:t>
            </a:r>
            <a:r>
              <a:rPr lang="en-US" dirty="0" err="1"/>
              <a:t>hoffentlich</a:t>
            </a:r>
            <a:r>
              <a:rPr lang="en-US" dirty="0"/>
              <a:t> </a:t>
            </a:r>
            <a:r>
              <a:rPr lang="en-US" dirty="0" err="1"/>
              <a:t>Arbeitstitel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40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933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83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837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837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90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686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698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722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267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45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Jonas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Klassifizierung</a:t>
            </a:r>
            <a:r>
              <a:rPr lang="en-US" dirty="0"/>
              <a:t> </a:t>
            </a:r>
            <a:r>
              <a:rPr lang="en-US" dirty="0" err="1"/>
              <a:t>passiert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Indexierung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Samples –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Neuaufnahme</a:t>
            </a:r>
            <a:r>
              <a:rPr lang="en-US" dirty="0"/>
              <a:t>/Recording,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Dateiübertragung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den Webserver</a:t>
            </a:r>
            <a:endParaRPr lang="de-DE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894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406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348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347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725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 </a:t>
            </a:r>
            <a:r>
              <a:rPr lang="en-US" dirty="0" err="1"/>
              <a:t>zusammen</a:t>
            </a:r>
            <a:r>
              <a:rPr lang="en-US" dirty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54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664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selbst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1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48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92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2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94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66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Elektronik, Mischpult, Elektronisches Instrument, Armaturenbrett enthält.&#10;&#10;Automatisch generierte Beschreibung">
            <a:extLst>
              <a:ext uri="{FF2B5EF4-FFF2-40B4-BE49-F238E27FC236}">
                <a16:creationId xmlns:a16="http://schemas.microsoft.com/office/drawing/2014/main" id="{0470D69A-78CA-95F2-2CF2-679012FBB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93" y="0"/>
            <a:ext cx="12427815" cy="7365551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1363A4F3-C4AA-1D6D-0F73-403AFC52DD83}"/>
              </a:ext>
            </a:extLst>
          </p:cNvPr>
          <p:cNvSpPr/>
          <p:nvPr userDrawn="1"/>
        </p:nvSpPr>
        <p:spPr>
          <a:xfrm>
            <a:off x="-2565400" y="-2222500"/>
            <a:ext cx="12026900" cy="10642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8464BA-F4B7-FB13-C67A-3D0D3C3E9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A987E-3568-237B-E314-1278E223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132F6B-1CF3-8D91-EA2D-E463915C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A816F-BBDA-7AE0-4C47-9283E43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20BC0-94DA-E66E-3ADE-9DBEEC24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33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02AEE-73CE-2B86-B19A-05EC18B8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ADB6E4-9B40-7A9E-4004-A72A9A3BF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A552EF-BAE6-1A44-179D-FE3EB534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1CE890-DDA3-8544-E45C-2BCCD87F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85168A-B10C-B264-FC4A-63BEF594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72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45265B-D027-971A-7318-F15416174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E42615-5E8A-CDC0-DA6C-1FC3EFCE2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66A6BC-8695-745C-1445-433C224B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59DA6-D8AD-139C-BFE4-AB6FA8D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ADE974-C148-36FF-0927-1044643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44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B5C2A-7E95-353D-E2DA-5DE2A8F1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D7EAC1-5F78-2818-88EE-962CA13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A411E4-CD61-A21E-F504-F44F8C41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60205-36E7-7849-4F3C-EC121DD4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D28B88-FD30-814D-6E1E-C641FAE3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22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75B7A-98C5-732B-61C2-6119157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3EDE7B-446C-C396-51FF-3B799E38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C2FD-96C7-85F8-A138-DEAAB42F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03.07.24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FCCACC-49BF-4097-6479-E3420353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A49E2C-9343-FC15-2879-1051C651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434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E9581-57FB-ADB9-78D8-0C361754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2AFFB-6073-0A8A-C3B6-EE62C236E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FE1B85-D5E9-509E-AD2F-A26B08585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5C8C24-183E-AC4E-55F0-EDB5A0E3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EE4A60-F927-A778-CB77-8823B9B2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19A81B-4F34-718B-1FC0-1F18CBF4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6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39376-4775-C906-C99D-CA768F38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D6428-FFB1-1889-08E4-7FBF1329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CDE7EF-90F2-32C0-7FF0-59DAC4012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A704CB-A243-2DC0-3D2B-AFFB05CF9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4CE455-7898-80E9-8327-B7A7CD99A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63D602-4C34-332C-00AC-0485ACCB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50A5AA-C2AB-97A4-2CCF-E4676A31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C2BCB0-28FC-B910-B94C-90A17BA6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40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2B118-B37B-8F9F-88E0-4B371E0B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CD5A5A-1A95-D258-3C2B-E0887902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02B514-B2A7-FD3F-06A6-67EB98E2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DF820-AD2E-8B26-34A3-8C50A70A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A58EE5-F4D3-72B7-A717-95C2CE8A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8B8483-9574-FB64-3102-0DEE92B9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981499-CDC5-CBC0-5DDC-D514809B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6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0BAE-B48C-EA9F-47E3-DB58DD79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CA-8339-8019-3DA9-7CD955CE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726982-5A93-9F2E-2EAF-A8A1BE867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5E93A7-65B0-532B-1F64-110302C0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6EDB65-EB40-C4AD-A74D-5DFBB35A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440A64-72D2-6F2E-A03E-977024AA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72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3928-7F5E-42C2-B60D-C4440FC0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366B7E-7CCC-311B-A273-E8BB361EE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CEB98D-C4C4-2F15-B34E-20E02B1DC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90FEDD-495C-898C-A6BE-8A98AD7F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F7E101-BF76-2185-7E3A-C4202672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AF5E3D-81A1-62EF-8BC2-5A5A2D30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0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5A31388-473C-DFC8-93E1-D9581EFFC8C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462DFA-152E-75D2-A0E7-5C02A85A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6D85C7-6014-06C6-03AB-E3BC06A59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C7851C-A20B-0FC1-F318-63494960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03.07.24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997E29-9545-F39C-6E1E-730AB21F2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AC4D0-BC67-0C1D-CC88-C5FBC6D01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4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6000" kern="1200" dirty="0" smtClean="0">
          <a:solidFill>
            <a:schemeClr val="tx1">
              <a:lumMod val="85000"/>
              <a:lumOff val="15000"/>
            </a:schemeClr>
          </a:solidFill>
          <a:latin typeface="Tenorite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27338-AC92-3EB2-4F93-83DF0F343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000" dirty="0" err="1"/>
              <a:t>i</a:t>
            </a:r>
            <a:r>
              <a:rPr lang="en-US" sz="7000" dirty="0"/>
              <a:t>   m   a</a:t>
            </a:r>
            <a:endParaRPr lang="de-DE" sz="7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E19F74-64BE-F01B-D3E3-861C6A7DF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18502"/>
          </a:xfrm>
        </p:spPr>
        <p:txBody>
          <a:bodyPr>
            <a:normAutofit/>
          </a:bodyPr>
          <a:lstStyle/>
          <a:p>
            <a:r>
              <a:rPr lang="en-US" sz="3500" dirty="0"/>
              <a:t>Intelligent magic audio</a:t>
            </a:r>
            <a:endParaRPr lang="de-DE" sz="3500" dirty="0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A22A504A-0CA1-2C4B-FA01-6FAB2561E7E9}"/>
              </a:ext>
            </a:extLst>
          </p:cNvPr>
          <p:cNvSpPr txBox="1">
            <a:spLocks/>
          </p:cNvSpPr>
          <p:nvPr/>
        </p:nvSpPr>
        <p:spPr>
          <a:xfrm>
            <a:off x="1402080" y="4412615"/>
            <a:ext cx="9144000" cy="71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>
                <a:solidFill>
                  <a:schemeClr val="bg1">
                    <a:lumMod val="50000"/>
                  </a:schemeClr>
                </a:solidFill>
              </a:rPr>
              <a:t>MS3</a:t>
            </a:r>
            <a:endParaRPr lang="de-DE" sz="3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708694" y="3053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64E446-97BF-7ABB-9125-F5032432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1441367"/>
            <a:ext cx="7484911" cy="3959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465F0D1-5283-C2E7-79D0-CB969D995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5" y="4814826"/>
            <a:ext cx="6940550" cy="1801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66858AB-1A6C-0BB9-FBB9-CEB62AEC04D4}"/>
              </a:ext>
            </a:extLst>
          </p:cNvPr>
          <p:cNvSpPr txBox="1"/>
          <p:nvPr/>
        </p:nvSpPr>
        <p:spPr>
          <a:xfrm>
            <a:off x="8410470" y="3808325"/>
            <a:ext cx="3114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Inferenz: ~17 </a:t>
            </a:r>
            <a:r>
              <a:rPr lang="de-DE" dirty="0" err="1"/>
              <a:t>ms</a:t>
            </a:r>
            <a:endParaRPr lang="de-DE" dirty="0"/>
          </a:p>
          <a:p>
            <a:endParaRPr lang="de-DE" dirty="0"/>
          </a:p>
          <a:p>
            <a:r>
              <a:rPr lang="de-DE" dirty="0"/>
              <a:t>inkl. Vorverarbeitung: ~32 </a:t>
            </a:r>
            <a:r>
              <a:rPr lang="de-DE" dirty="0" err="1"/>
              <a:t>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72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Anforderungen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r>
              <a:rPr lang="de-DE" dirty="0"/>
              <a:t>Neuronales Netz soll:</a:t>
            </a:r>
          </a:p>
          <a:p>
            <a:pPr lvl="1"/>
            <a:r>
              <a:rPr lang="de-DE" sz="2800" dirty="0"/>
              <a:t>Audiosamples in sinnvolle Kategorien klassifizieren</a:t>
            </a:r>
          </a:p>
          <a:p>
            <a:pPr lvl="1"/>
            <a:r>
              <a:rPr lang="de-DE" sz="2800" dirty="0"/>
              <a:t>Sinnvolle Ergebnisse ausgeben, dementsprechend ausreichend gut vortrainiert sein</a:t>
            </a:r>
          </a:p>
          <a:p>
            <a:pPr lvl="1"/>
            <a:r>
              <a:rPr lang="de-DE" sz="2800" dirty="0"/>
              <a:t>Auf dem Nucleo-F7 Board betrieben werden können (inkl. Datenvorverarbeitung und Generierung der Spektrogramme)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9ECD68-2040-C246-6D96-90443DB09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4002" y="2187364"/>
            <a:ext cx="947057" cy="9470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FF3CBB4-E2C0-52C9-8DC7-F22B2BCC8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4002" y="2955471"/>
            <a:ext cx="947057" cy="947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458592D-86DE-0BA1-9536-4D57F0341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4001" y="4197106"/>
            <a:ext cx="947057" cy="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8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Jonas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BD05088-1253-9FCC-8B00-7CB394148B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150886"/>
              </p:ext>
            </p:extLst>
          </p:nvPr>
        </p:nvGraphicFramePr>
        <p:xfrm>
          <a:off x="1004888" y="2092325"/>
          <a:ext cx="3505199" cy="4893377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326417419"/>
                    </a:ext>
                  </a:extLst>
                </a:gridCol>
              </a:tblGrid>
              <a:tr h="114433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enorite" panose="00000500000000000000" pitchFamily="2" charset="0"/>
                        </a:rPr>
                        <a:t>Jonas </a:t>
                      </a:r>
                      <a:b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enorite" panose="00000500000000000000" pitchFamily="2" charset="0"/>
                        </a:rPr>
                      </a:br>
                      <a:r>
                        <a:rPr lang="de-DE" sz="2000" b="0" i="1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Audio Engine Engineer</a:t>
                      </a:r>
                      <a:endParaRPr lang="de-DE" sz="2000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232627"/>
                  </a:ext>
                </a:extLst>
              </a:tr>
              <a:tr h="3204143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Sample </a:t>
                      </a: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Record</a:t>
                      </a:r>
                      <a:endParaRPr lang="de-DE" sz="2000" b="0" kern="1200" dirty="0">
                        <a:solidFill>
                          <a:schemeClr val="dk1"/>
                        </a:solidFill>
                        <a:effectLst/>
                        <a:latin typeface="Tenorite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Sample Playback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Fader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LearnData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 Generation (Aufbereitung der Lerndaten)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Integration </a:t>
                      </a: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Eurorack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 Standard (elektronisch sowie baulich)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Hardware Design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Resampling</a:t>
                      </a:r>
                      <a:endParaRPr lang="de-DE" sz="2000" b="0" kern="1200" dirty="0">
                        <a:solidFill>
                          <a:schemeClr val="dk1"/>
                        </a:solidFill>
                        <a:effectLst/>
                        <a:latin typeface="Tenorite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l"/>
                      <a:endParaRPr lang="de-DE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63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2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en-US" sz="3200">
                <a:latin typeface="Tenorite"/>
              </a:rPr>
              <a:t>Audio Engine - Anforderungen</a:t>
            </a:r>
            <a:endParaRPr lang="de-DE" sz="32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C1DD54-6E22-4110-A09D-24036E7A6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40738"/>
            <a:ext cx="6365307" cy="3310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-"/>
            </a:pPr>
            <a:r>
              <a:rPr lang="de-DE">
                <a:latin typeface="Tenorite"/>
              </a:rPr>
              <a:t>Sample </a:t>
            </a:r>
            <a:r>
              <a:rPr lang="de-DE" err="1">
                <a:latin typeface="Tenorite"/>
              </a:rPr>
              <a:t>Record</a:t>
            </a:r>
            <a:endParaRPr lang="de-DE">
              <a:latin typeface="Tenorite"/>
            </a:endParaRPr>
          </a:p>
          <a:p>
            <a:pPr marL="285750" indent="-285750">
              <a:buChar char="-"/>
            </a:pPr>
            <a:r>
              <a:rPr lang="de-DE">
                <a:latin typeface="Tenorite"/>
              </a:rPr>
              <a:t>Sample Playback</a:t>
            </a:r>
          </a:p>
          <a:p>
            <a:pPr marL="285750" indent="-285750">
              <a:buChar char="-"/>
            </a:pPr>
            <a:r>
              <a:rPr lang="de-DE" err="1">
                <a:latin typeface="Tenorite"/>
              </a:rPr>
              <a:t>Resampling</a:t>
            </a:r>
            <a:r>
              <a:rPr lang="de-DE">
                <a:latin typeface="Tenorite"/>
              </a:rPr>
              <a:t> für Übergabe an Neuronales Netz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C8BE67-A55E-54B4-F778-307540B99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0422" y="1700246"/>
            <a:ext cx="3452192" cy="34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3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enorite"/>
              </a:rPr>
              <a:t>Audio Engine - Ergebnisse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9DF7D4-4B13-7CC7-44E5-B127CD55824D}"/>
              </a:ext>
            </a:extLst>
          </p:cNvPr>
          <p:cNvSpPr txBox="1"/>
          <p:nvPr/>
        </p:nvSpPr>
        <p:spPr>
          <a:xfrm>
            <a:off x="750617" y="2555581"/>
            <a:ext cx="1013107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>
                <a:latin typeface="Tenorite"/>
                <a:cs typeface="Arial"/>
              </a:rPr>
              <a:t>Audio Codec "PCM5102a" wird mit DMA Double Buffering mit Daten versorgt</a:t>
            </a:r>
            <a:endParaRPr lang="de-DE" sz="24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>
                <a:latin typeface="Tenorite"/>
                <a:cs typeface="Arial"/>
              </a:rPr>
              <a:t>FATFS streamt in Echtzeit von SD-Karte</a:t>
            </a:r>
            <a:endParaRPr lang="de-DE"/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>
                <a:latin typeface="Tenorite"/>
                <a:cs typeface="Arial"/>
              </a:rPr>
              <a:t>Pitch Algorithmus implementiert</a:t>
            </a:r>
            <a:br>
              <a:rPr lang="de-DE" sz="2200">
                <a:latin typeface="Tenorite"/>
                <a:cs typeface="Arial"/>
              </a:rPr>
            </a:br>
            <a:r>
              <a:rPr lang="de-DE" sz="2200">
                <a:latin typeface="Tenorite"/>
                <a:cs typeface="Arial"/>
              </a:rPr>
              <a:t> - korrekte Anzahl der Audio Samples werden je nach </a:t>
            </a:r>
          </a:p>
          <a:p>
            <a:pPr lvl="1"/>
            <a:r>
              <a:rPr lang="de-DE" sz="2200">
                <a:latin typeface="Tenorite"/>
                <a:cs typeface="Arial"/>
              </a:rPr>
              <a:t>   Pitch/Abspielgeschwindigkeit von FATFS gestreamt)</a:t>
            </a:r>
            <a:endParaRPr lang="de-DE"/>
          </a:p>
          <a:p>
            <a:pPr marL="685800" lvl="1" indent="-228600">
              <a:buFont typeface="Calibri"/>
              <a:buChar char="-"/>
            </a:pPr>
            <a:r>
              <a:rPr lang="de-DE" sz="2200">
                <a:latin typeface="Tenorite"/>
                <a:cs typeface="Arial"/>
              </a:rPr>
              <a:t>Globale Pitch </a:t>
            </a:r>
            <a:r>
              <a:rPr lang="de-DE" sz="2200" err="1">
                <a:latin typeface="Tenorite"/>
                <a:cs typeface="Arial"/>
              </a:rPr>
              <a:t>float</a:t>
            </a:r>
            <a:r>
              <a:rPr lang="de-DE" sz="2200">
                <a:latin typeface="Tenorite"/>
                <a:cs typeface="Arial"/>
              </a:rPr>
              <a:t> Variable erlaubt </a:t>
            </a:r>
            <a:r>
              <a:rPr lang="de-DE" sz="2200" err="1">
                <a:latin typeface="Tenorite"/>
                <a:cs typeface="Arial"/>
              </a:rPr>
              <a:t>Pitchänderungen</a:t>
            </a:r>
            <a:r>
              <a:rPr lang="de-DE" sz="2200">
                <a:latin typeface="Tenorite"/>
                <a:cs typeface="Arial"/>
              </a:rPr>
              <a:t> während eine .</a:t>
            </a:r>
            <a:r>
              <a:rPr lang="de-DE" sz="2200" err="1">
                <a:latin typeface="Tenorite"/>
                <a:cs typeface="Arial"/>
              </a:rPr>
              <a:t>wav</a:t>
            </a:r>
            <a:r>
              <a:rPr lang="de-DE" sz="2200">
                <a:latin typeface="Tenorite"/>
                <a:cs typeface="Arial"/>
              </a:rPr>
              <a:t> Datei abgespielt wird</a:t>
            </a:r>
            <a:endParaRPr lang="de-DE"/>
          </a:p>
          <a:p>
            <a:pPr marL="800100" lvl="1" indent="-342900">
              <a:buFont typeface="Calibri"/>
              <a:buChar char="-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endParaRPr lang="de-DE" sz="2400">
              <a:latin typeface="Tenorite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43DCC1-868F-A5E7-16EC-5E0C257B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2760" y="1594037"/>
            <a:ext cx="827314" cy="8817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CB553F-EBC4-75BB-BF3A-F99766C6F208}"/>
              </a:ext>
            </a:extLst>
          </p:cNvPr>
          <p:cNvSpPr txBox="1"/>
          <p:nvPr/>
        </p:nvSpPr>
        <p:spPr>
          <a:xfrm>
            <a:off x="2129972" y="1758043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000">
                <a:latin typeface="Tenorite"/>
              </a:rPr>
              <a:t>Audio Playback</a:t>
            </a:r>
            <a:r>
              <a:rPr lang="en-US" sz="3000">
                <a:latin typeface="Tenorite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2329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enorite"/>
              </a:rPr>
              <a:t>Audio Engine - Ergebnisse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9DF7D4-4B13-7CC7-44E5-B127CD55824D}"/>
              </a:ext>
            </a:extLst>
          </p:cNvPr>
          <p:cNvSpPr txBox="1"/>
          <p:nvPr/>
        </p:nvSpPr>
        <p:spPr>
          <a:xfrm>
            <a:off x="841331" y="2604417"/>
            <a:ext cx="10131070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>
                <a:latin typeface="Tenorite"/>
                <a:cs typeface="Arial"/>
              </a:rPr>
              <a:t>Ziel: </a:t>
            </a:r>
            <a:r>
              <a:rPr lang="de-DE" sz="2200" b="1" err="1">
                <a:latin typeface="Tenorite"/>
                <a:cs typeface="Arial"/>
              </a:rPr>
              <a:t>Downsampling</a:t>
            </a:r>
            <a:r>
              <a:rPr lang="de-DE" sz="2200" b="1">
                <a:latin typeface="Tenorite"/>
                <a:cs typeface="Arial"/>
              </a:rPr>
              <a:t> der Audiodaten von 44.1kHz auf 16kHz Samplerate</a:t>
            </a:r>
          </a:p>
          <a:p>
            <a:pPr marL="685800" lvl="1" indent="-228600">
              <a:buFont typeface="Calibri"/>
              <a:buChar char="-"/>
            </a:pPr>
            <a:r>
              <a:rPr lang="de-DE" sz="2200">
                <a:latin typeface="Tenorite"/>
                <a:cs typeface="Arial"/>
              </a:rPr>
              <a:t>Erzeugung der Spektrogramme akzeptiert nur 16kHz Samplerate</a:t>
            </a:r>
          </a:p>
          <a:p>
            <a:pPr marL="685800" lvl="1" indent="-228600">
              <a:buFont typeface="Calibri"/>
              <a:buChar char="-"/>
            </a:pPr>
            <a:r>
              <a:rPr lang="de-DE" sz="2200" err="1">
                <a:latin typeface="Tenorite"/>
                <a:cs typeface="Arial"/>
              </a:rPr>
              <a:t>Downsampled</a:t>
            </a:r>
            <a:r>
              <a:rPr lang="de-DE" sz="2200">
                <a:latin typeface="Tenorite"/>
                <a:cs typeface="Arial"/>
              </a:rPr>
              <a:t> Audiofile soll nur temporär, also häppchenweise an </a:t>
            </a:r>
            <a:r>
              <a:rPr lang="de-DE" sz="2200" err="1">
                <a:latin typeface="Tenorite"/>
                <a:cs typeface="Arial"/>
              </a:rPr>
              <a:t>Spektrogrammerzeugung</a:t>
            </a:r>
            <a:r>
              <a:rPr lang="de-DE" sz="2200">
                <a:latin typeface="Tenorite"/>
                <a:cs typeface="Arial"/>
              </a:rPr>
              <a:t>/Neuronales Netz</a:t>
            </a:r>
          </a:p>
          <a:p>
            <a:pPr marL="228600" indent="-228600">
              <a:buFont typeface="Calibri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Calibri"/>
              <a:buChar char="•"/>
            </a:pPr>
            <a:r>
              <a:rPr lang="de-DE" sz="2200">
                <a:latin typeface="Tenorite"/>
                <a:cs typeface="Arial"/>
              </a:rPr>
              <a:t>CMSIS DSP Library für ARM Prozessoren bietet Funktion zum Filtern und </a:t>
            </a:r>
            <a:r>
              <a:rPr lang="de-DE" sz="2200" err="1">
                <a:latin typeface="Tenorite"/>
                <a:cs typeface="Arial"/>
              </a:rPr>
              <a:t>Downsamplen</a:t>
            </a:r>
            <a:r>
              <a:rPr lang="de-DE" sz="2200">
                <a:latin typeface="Tenorite"/>
                <a:cs typeface="Arial"/>
              </a:rPr>
              <a:t>: </a:t>
            </a:r>
            <a:r>
              <a:rPr lang="de-DE" sz="2200">
                <a:latin typeface="Aptos Mono"/>
                <a:cs typeface="Arial"/>
              </a:rPr>
              <a:t>arm_fir_decimate_f32()</a:t>
            </a:r>
          </a:p>
          <a:p>
            <a:pPr marL="228600" indent="-228600">
              <a:buFont typeface="Calibri"/>
              <a:buChar char="•"/>
            </a:pPr>
            <a:endParaRPr lang="de-DE" sz="2200">
              <a:latin typeface="Aptos Mono"/>
              <a:cs typeface="Arial"/>
            </a:endParaRPr>
          </a:p>
          <a:p>
            <a:pPr marL="228600" indent="-228600">
              <a:buFont typeface="Calibri"/>
              <a:buChar char="•"/>
            </a:pPr>
            <a:r>
              <a:rPr lang="de-DE" sz="2200">
                <a:latin typeface="Tenorite"/>
                <a:cs typeface="Arial"/>
              </a:rPr>
              <a:t>FIR Filter-Koeffizienten müssen bestimmt werden:</a:t>
            </a:r>
            <a:endParaRPr lang="de-DE" sz="2200">
              <a:latin typeface="Tenorite"/>
              <a:ea typeface="+mn-lt"/>
              <a:cs typeface="Arial"/>
            </a:endParaRPr>
          </a:p>
          <a:p>
            <a:r>
              <a:rPr lang="de-DE" sz="2200">
                <a:ea typeface="+mn-lt"/>
                <a:cs typeface="+mn-lt"/>
              </a:rPr>
              <a:t> http://t-filter.engineerjs.com/</a:t>
            </a:r>
            <a:endParaRPr lang="de-DE" sz="2200">
              <a:latin typeface="Tenorite"/>
              <a:cs typeface="Arial"/>
            </a:endParaRPr>
          </a:p>
          <a:p>
            <a:endParaRPr lang="de-DE" sz="2200">
              <a:latin typeface="Tenorite"/>
              <a:cs typeface="Arial"/>
            </a:endParaRPr>
          </a:p>
          <a:p>
            <a:pPr marL="685800" lvl="1" indent="-228600">
              <a:buFont typeface="Calibri"/>
              <a:buChar char="-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43DCC1-868F-A5E7-16EC-5E0C257B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2760" y="1594037"/>
            <a:ext cx="827314" cy="8817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CB553F-EBC4-75BB-BF3A-F99766C6F208}"/>
              </a:ext>
            </a:extLst>
          </p:cNvPr>
          <p:cNvSpPr txBox="1"/>
          <p:nvPr/>
        </p:nvSpPr>
        <p:spPr>
          <a:xfrm>
            <a:off x="524330" y="1594757"/>
            <a:ext cx="46391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000" err="1">
                <a:latin typeface="Tenorite"/>
              </a:rPr>
              <a:t>Resampling</a:t>
            </a:r>
            <a:r>
              <a:rPr lang="de-DE" sz="3000">
                <a:latin typeface="Tenorite"/>
              </a:rPr>
              <a:t> für Übergabe an Neuronales Netz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398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enorite"/>
              </a:rPr>
              <a:t>Audio Engine - Ergebnisse</a:t>
            </a:r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CB553F-EBC4-75BB-BF3A-F99766C6F208}"/>
              </a:ext>
            </a:extLst>
          </p:cNvPr>
          <p:cNvSpPr txBox="1"/>
          <p:nvPr/>
        </p:nvSpPr>
        <p:spPr>
          <a:xfrm>
            <a:off x="524330" y="1822212"/>
            <a:ext cx="89026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000" dirty="0" err="1">
                <a:latin typeface="Tenorite"/>
              </a:rPr>
              <a:t>Resampling</a:t>
            </a:r>
            <a:r>
              <a:rPr lang="de-DE" sz="3000" dirty="0">
                <a:latin typeface="Tenorite"/>
              </a:rPr>
              <a:t> FIR Filter</a:t>
            </a:r>
            <a:endParaRPr lang="de-DE" dirty="0"/>
          </a:p>
        </p:txBody>
      </p:sp>
      <p:pic>
        <p:nvPicPr>
          <p:cNvPr id="2" name="Grafik 1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35D78D2C-34DC-9E90-B292-1CE7C1D15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40" y="1822212"/>
            <a:ext cx="7021285" cy="41461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0743D5-B89B-F86D-70F3-817434420026}"/>
              </a:ext>
            </a:extLst>
          </p:cNvPr>
          <p:cNvSpPr txBox="1"/>
          <p:nvPr/>
        </p:nvSpPr>
        <p:spPr>
          <a:xfrm>
            <a:off x="378688" y="2773964"/>
            <a:ext cx="4071356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de-DE" sz="2200" dirty="0" err="1">
                <a:latin typeface="Tenorite"/>
                <a:cs typeface="Arial"/>
              </a:rPr>
              <a:t>Decimation</a:t>
            </a:r>
            <a:r>
              <a:rPr lang="de-DE" sz="2200" dirty="0">
                <a:latin typeface="Tenorite"/>
                <a:cs typeface="Arial"/>
              </a:rPr>
              <a:t> Faktor:</a:t>
            </a:r>
          </a:p>
          <a:p>
            <a:r>
              <a:rPr lang="de-DE" sz="2200" dirty="0">
                <a:latin typeface="Tenorite"/>
                <a:cs typeface="Arial"/>
              </a:rPr>
              <a:t> 44.1kHz/16kHz </a:t>
            </a:r>
            <a:r>
              <a:rPr lang="de-DE" sz="2200" dirty="0">
                <a:ea typeface="+mn-lt"/>
                <a:cs typeface="+mn-lt"/>
              </a:rPr>
              <a:t>≈ 3</a:t>
            </a:r>
          </a:p>
          <a:p>
            <a:pPr marL="228600" indent="-228600">
              <a:buFont typeface=""/>
              <a:buChar char="•"/>
            </a:pPr>
            <a:endParaRPr lang="de-DE" sz="2200" dirty="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 dirty="0">
                <a:latin typeface="Tenorite"/>
                <a:cs typeface="Arial"/>
              </a:rPr>
              <a:t>57 Filterkoeffizienten (Taps)</a:t>
            </a:r>
            <a:endParaRPr lang="de-DE" dirty="0"/>
          </a:p>
          <a:p>
            <a:r>
              <a:rPr lang="de-DE" sz="2200" dirty="0">
                <a:latin typeface="Tenorite"/>
                <a:cs typeface="Arial"/>
              </a:rPr>
              <a:t> (muss vielfaches des</a:t>
            </a:r>
          </a:p>
          <a:p>
            <a:r>
              <a:rPr lang="de-DE" sz="2200" dirty="0">
                <a:latin typeface="Tenorite"/>
                <a:cs typeface="Arial"/>
              </a:rPr>
              <a:t> </a:t>
            </a:r>
            <a:r>
              <a:rPr lang="de-DE" sz="2200" dirty="0" err="1">
                <a:latin typeface="Tenorite"/>
                <a:cs typeface="Arial"/>
              </a:rPr>
              <a:t>Decimation</a:t>
            </a:r>
            <a:r>
              <a:rPr lang="de-DE" sz="2200" dirty="0">
                <a:latin typeface="Tenorite"/>
                <a:cs typeface="Arial"/>
              </a:rPr>
              <a:t> Faktor sein)</a:t>
            </a:r>
            <a:endParaRPr lang="de-DE" dirty="0"/>
          </a:p>
          <a:p>
            <a:pPr marL="228600" indent="-228600">
              <a:buFont typeface=""/>
              <a:buChar char="•"/>
            </a:pPr>
            <a:endParaRPr lang="de-DE" sz="2200" dirty="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de-DE" sz="2200" dirty="0">
                <a:latin typeface="Tenorite"/>
                <a:cs typeface="Arial"/>
              </a:rPr>
              <a:t>Bietet ausreichend wenig Ripple</a:t>
            </a:r>
          </a:p>
          <a:p>
            <a:pPr marL="228600" indent="-228600">
              <a:buFont typeface=""/>
              <a:buChar char="•"/>
            </a:pPr>
            <a:endParaRPr lang="de-DE" sz="2200" dirty="0">
              <a:latin typeface="Tenorit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5964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enorite"/>
              </a:rPr>
              <a:t>Audio Engine - Ergebnisse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9DF7D4-4B13-7CC7-44E5-B127CD55824D}"/>
              </a:ext>
            </a:extLst>
          </p:cNvPr>
          <p:cNvSpPr txBox="1"/>
          <p:nvPr/>
        </p:nvSpPr>
        <p:spPr>
          <a:xfrm>
            <a:off x="750617" y="2555581"/>
            <a:ext cx="10131070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latin typeface="Tenorite"/>
                <a:cs typeface="Arial"/>
              </a:rPr>
              <a:t>Gekaufter Audio Codec nur unidirektional (kein Input)</a:t>
            </a:r>
            <a:endParaRPr lang="de-DE" sz="2400" dirty="0"/>
          </a:p>
          <a:p>
            <a:pPr marL="285750" indent="-285750">
              <a:buFont typeface="Arial"/>
              <a:buChar char="•"/>
            </a:pPr>
            <a:endParaRPr lang="de-DE" sz="2400" dirty="0">
              <a:latin typeface="Tenorite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latin typeface="Tenorite"/>
                <a:cs typeface="Arial"/>
              </a:rPr>
              <a:t>Kein passabler ADC für Audioqualität </a:t>
            </a:r>
            <a:r>
              <a:rPr lang="de-DE" sz="2400" dirty="0" err="1">
                <a:latin typeface="Tenorite"/>
                <a:cs typeface="Arial"/>
              </a:rPr>
              <a:t>onboard</a:t>
            </a:r>
            <a:r>
              <a:rPr lang="de-DE" sz="2400" dirty="0">
                <a:latin typeface="Tenorite"/>
                <a:cs typeface="Arial"/>
              </a:rPr>
              <a:t> </a:t>
            </a:r>
            <a:endParaRPr lang="en-US" sz="2400" dirty="0">
              <a:latin typeface="Tenorite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sz="2400" dirty="0">
              <a:latin typeface="Tenorite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latin typeface="Tenorite"/>
                <a:cs typeface="Arial"/>
              </a:rPr>
              <a:t>Zeitknappheit</a:t>
            </a:r>
            <a:endParaRPr lang="en-US" sz="2400" dirty="0">
              <a:latin typeface="Tenorite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sz="2400" dirty="0">
              <a:latin typeface="Tenorite"/>
              <a:cs typeface="Arial"/>
            </a:endParaRPr>
          </a:p>
          <a:p>
            <a:r>
              <a:rPr lang="de-DE" sz="2400" dirty="0">
                <a:latin typeface="Tenorite"/>
                <a:cs typeface="Arial"/>
              </a:rPr>
              <a:t>=&gt; daher Feature verschoben</a:t>
            </a:r>
            <a:endParaRPr lang="de-DE" sz="2400" dirty="0">
              <a:latin typeface="Tenorite"/>
            </a:endParaRPr>
          </a:p>
          <a:p>
            <a:pPr marL="285750" indent="-285750">
              <a:buFont typeface="Arial"/>
              <a:buChar char="•"/>
            </a:pPr>
            <a:endParaRPr lang="de-DE" sz="2400" dirty="0">
              <a:latin typeface="Tenorite"/>
              <a:cs typeface="Arial"/>
            </a:endParaRPr>
          </a:p>
          <a:p>
            <a:pPr marL="228600" indent="-228600">
              <a:buFont typeface="Calibri,Sans-Serif"/>
              <a:buChar char="-"/>
            </a:pPr>
            <a:endParaRPr lang="de-DE" sz="24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pPr marL="685800" lvl="1" indent="-228600">
              <a:buFont typeface="Calibri"/>
              <a:buChar char="-"/>
            </a:pPr>
            <a:endParaRPr lang="de-DE" sz="2200">
              <a:latin typeface="Tenorite"/>
              <a:cs typeface="Arial"/>
            </a:endParaRPr>
          </a:p>
          <a:p>
            <a:pPr marL="800100" lvl="1" indent="-342900">
              <a:buFont typeface="Calibri"/>
              <a:buChar char="-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200">
              <a:latin typeface="Tenorite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de-DE" sz="2400">
              <a:latin typeface="Tenorite"/>
              <a:cs typeface="Arial"/>
            </a:endParaRPr>
          </a:p>
          <a:p>
            <a:endParaRPr lang="de-DE" sz="2400">
              <a:latin typeface="Tenorite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CB553F-EBC4-75BB-BF3A-F99766C6F208}"/>
              </a:ext>
            </a:extLst>
          </p:cNvPr>
          <p:cNvSpPr txBox="1"/>
          <p:nvPr/>
        </p:nvSpPr>
        <p:spPr>
          <a:xfrm>
            <a:off x="2129972" y="1758043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000">
                <a:latin typeface="Tenorite"/>
              </a:rPr>
              <a:t>Audio </a:t>
            </a:r>
            <a:r>
              <a:rPr lang="de-DE" sz="3000" err="1">
                <a:latin typeface="Tenorite"/>
              </a:rPr>
              <a:t>Record</a:t>
            </a:r>
            <a:endParaRPr lang="en-US" sz="3000" err="1">
              <a:latin typeface="Tenorite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9C4382-D09C-C7B0-DC80-C80272AF5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3842" y="1600200"/>
            <a:ext cx="827315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enorite"/>
              </a:rPr>
              <a:t>Hardware Design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C1DD54-6E22-4110-A09D-24036E7A6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482" y="2659343"/>
            <a:ext cx="525466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de-DE" sz="2400" dirty="0">
              <a:solidFill>
                <a:schemeClr val="dk1"/>
              </a:solidFill>
              <a:latin typeface="Tenorite"/>
            </a:endParaRPr>
          </a:p>
          <a:p>
            <a:pPr marL="342900" indent="-342900"/>
            <a:r>
              <a:rPr lang="de-DE" sz="2400" dirty="0">
                <a:solidFill>
                  <a:schemeClr val="dk1"/>
                </a:solidFill>
                <a:latin typeface="Tenorite"/>
              </a:rPr>
              <a:t>Wegen fehlender Gesamtintegration des Prototyps nicht vollzogen</a:t>
            </a:r>
          </a:p>
          <a:p>
            <a:pPr marL="342900" indent="-342900"/>
            <a:r>
              <a:rPr lang="de-DE" sz="2400" dirty="0">
                <a:solidFill>
                  <a:schemeClr val="dk1"/>
                </a:solidFill>
                <a:latin typeface="Tenorite"/>
              </a:rPr>
              <a:t>Platinen Design für gesamte Custom-Platine mit:</a:t>
            </a:r>
            <a:endParaRPr lang="de-DE" sz="2400">
              <a:solidFill>
                <a:schemeClr val="dk1"/>
              </a:solidFill>
            </a:endParaRPr>
          </a:p>
          <a:p>
            <a:pPr marL="857250" lvl="1" indent="-342900"/>
            <a:r>
              <a:rPr lang="de-DE" dirty="0">
                <a:solidFill>
                  <a:schemeClr val="dk1"/>
                </a:solidFill>
                <a:latin typeface="Tenorite"/>
              </a:rPr>
              <a:t>STM32 MCU Chip</a:t>
            </a:r>
            <a:endParaRPr lang="de-DE">
              <a:solidFill>
                <a:schemeClr val="dk1"/>
              </a:solidFill>
            </a:endParaRPr>
          </a:p>
          <a:p>
            <a:pPr marL="857250" lvl="1" indent="-342900"/>
            <a:r>
              <a:rPr lang="de-DE" err="1">
                <a:solidFill>
                  <a:schemeClr val="dk1"/>
                </a:solidFill>
                <a:latin typeface="Tenorite"/>
              </a:rPr>
              <a:t>Quartz</a:t>
            </a:r>
            <a:r>
              <a:rPr lang="de-DE" dirty="0">
                <a:solidFill>
                  <a:schemeClr val="dk1"/>
                </a:solidFill>
                <a:latin typeface="Tenorite"/>
              </a:rPr>
              <a:t> Crystal</a:t>
            </a:r>
            <a:endParaRPr lang="de-DE">
              <a:solidFill>
                <a:schemeClr val="dk1"/>
              </a:solidFill>
            </a:endParaRPr>
          </a:p>
          <a:p>
            <a:pPr marL="857250" lvl="1" indent="-342900"/>
            <a:r>
              <a:rPr lang="de-DE" dirty="0">
                <a:solidFill>
                  <a:schemeClr val="dk1"/>
                </a:solidFill>
                <a:latin typeface="Tenorite"/>
              </a:rPr>
              <a:t>etc. </a:t>
            </a:r>
            <a:endParaRPr lang="de-DE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dk1"/>
                </a:solidFill>
                <a:latin typeface="Tenorite"/>
              </a:rPr>
              <a:t> im CAD Design, aber nicht</a:t>
            </a:r>
            <a:endParaRPr lang="de-DE" sz="24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de-DE" sz="2400" dirty="0">
                <a:solidFill>
                  <a:schemeClr val="dk1"/>
                </a:solidFill>
                <a:latin typeface="Tenorite"/>
              </a:rPr>
              <a:t> fertiggestellt.</a:t>
            </a:r>
            <a:endParaRPr lang="de-DE" sz="2400" dirty="0">
              <a:solidFill>
                <a:schemeClr val="dk1"/>
              </a:solidFill>
            </a:endParaRPr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01F420E6-C55A-2EED-07F2-9B3268D85FC6}"/>
              </a:ext>
            </a:extLst>
          </p:cNvPr>
          <p:cNvSpPr txBox="1">
            <a:spLocks/>
          </p:cNvSpPr>
          <p:nvPr/>
        </p:nvSpPr>
        <p:spPr>
          <a:xfrm>
            <a:off x="6102938" y="1709831"/>
            <a:ext cx="5970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enorite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5000">
                <a:latin typeface="Tenorite"/>
              </a:rPr>
              <a:t>Ergebnisse</a:t>
            </a:r>
            <a:endParaRPr lang="de-DE"/>
          </a:p>
        </p:txBody>
      </p:sp>
      <p:sp>
        <p:nvSpPr>
          <p:cNvPr id="5" name="Titel 9">
            <a:extLst>
              <a:ext uri="{FF2B5EF4-FFF2-40B4-BE49-F238E27FC236}">
                <a16:creationId xmlns:a16="http://schemas.microsoft.com/office/drawing/2014/main" id="{CA068A25-7680-546C-09B1-33E8C1791745}"/>
              </a:ext>
            </a:extLst>
          </p:cNvPr>
          <p:cNvSpPr txBox="1">
            <a:spLocks/>
          </p:cNvSpPr>
          <p:nvPr/>
        </p:nvSpPr>
        <p:spPr>
          <a:xfrm>
            <a:off x="981635" y="1709831"/>
            <a:ext cx="5970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enorite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US" sz="5000">
                <a:latin typeface="Tenorite"/>
              </a:rPr>
              <a:t>Anforderungen</a:t>
            </a:r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E350940-0B13-3E26-C11A-25752FDF578A}"/>
              </a:ext>
            </a:extLst>
          </p:cNvPr>
          <p:cNvSpPr txBox="1">
            <a:spLocks/>
          </p:cNvSpPr>
          <p:nvPr/>
        </p:nvSpPr>
        <p:spPr>
          <a:xfrm>
            <a:off x="990600" y="2659343"/>
            <a:ext cx="525466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000">
              <a:solidFill>
                <a:schemeClr val="dk1"/>
              </a:solidFill>
              <a:latin typeface="Tenorit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>
                <a:solidFill>
                  <a:schemeClr val="dk1"/>
                </a:solidFill>
                <a:latin typeface="Tenorite"/>
              </a:rPr>
              <a:t>Integration </a:t>
            </a:r>
            <a:r>
              <a:rPr lang="de-DE" sz="3000" err="1">
                <a:solidFill>
                  <a:schemeClr val="dk1"/>
                </a:solidFill>
                <a:latin typeface="Tenorite"/>
              </a:rPr>
              <a:t>Eurorack</a:t>
            </a:r>
            <a:r>
              <a:rPr lang="de-DE" sz="3000" dirty="0">
                <a:solidFill>
                  <a:schemeClr val="dk1"/>
                </a:solidFill>
                <a:latin typeface="Tenorite"/>
              </a:rPr>
              <a:t> Standard</a:t>
            </a:r>
            <a:endParaRPr lang="en-US" sz="3000" dirty="0">
              <a:solidFill>
                <a:schemeClr val="dk1"/>
              </a:solidFill>
              <a:latin typeface="Tenorite"/>
            </a:endParaRPr>
          </a:p>
          <a:p>
            <a:pPr marL="457200" indent="-457200"/>
            <a:endParaRPr lang="de-DE" sz="3000" dirty="0">
              <a:solidFill>
                <a:schemeClr val="dk1"/>
              </a:solidFill>
              <a:latin typeface="Tenorit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>
                <a:solidFill>
                  <a:schemeClr val="dk1"/>
                </a:solidFill>
                <a:latin typeface="Tenorite"/>
              </a:rPr>
              <a:t>Platinen Design</a:t>
            </a:r>
            <a:endParaRPr lang="en-US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93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30000" cy="134349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enorite"/>
              </a:rPr>
              <a:t>Learndata</a:t>
            </a:r>
            <a:r>
              <a:rPr lang="en-US" dirty="0">
                <a:latin typeface="Tenorite"/>
              </a:rPr>
              <a:t> Generation</a:t>
            </a:r>
            <a:endParaRPr lang="en-US" dirty="0"/>
          </a:p>
        </p:txBody>
      </p:sp>
      <p:pic>
        <p:nvPicPr>
          <p:cNvPr id="2" name="Grafik 1" descr="Ein Bild, das Text, Screenshot, Karte Menü enthält.&#10;&#10;Beschreibung automatisch generiert.">
            <a:extLst>
              <a:ext uri="{FF2B5EF4-FFF2-40B4-BE49-F238E27FC236}">
                <a16:creationId xmlns:a16="http://schemas.microsoft.com/office/drawing/2014/main" id="{B2D0F955-B530-11C9-AE98-808E4EDD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96" y="1637246"/>
            <a:ext cx="9350188" cy="479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3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EBB6E-A311-E859-003C-A01DA18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Initiale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7A39B74-9376-AB29-ADAC-7E10AE929753}"/>
              </a:ext>
            </a:extLst>
          </p:cNvPr>
          <p:cNvSpPr txBox="1">
            <a:spLocks/>
          </p:cNvSpPr>
          <p:nvPr/>
        </p:nvSpPr>
        <p:spPr>
          <a:xfrm>
            <a:off x="4486275" y="2008187"/>
            <a:ext cx="6991350" cy="411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Sampler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Aufnehmen</a:t>
            </a:r>
            <a:r>
              <a:rPr lang="en-US" dirty="0"/>
              <a:t> und </a:t>
            </a:r>
            <a:r>
              <a:rPr lang="en-US" dirty="0" err="1"/>
              <a:t>Abspielen</a:t>
            </a:r>
            <a:r>
              <a:rPr lang="en-US" dirty="0"/>
              <a:t> von Audio-</a:t>
            </a:r>
            <a:r>
              <a:rPr lang="en-US" dirty="0" err="1"/>
              <a:t>Dateien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Klassifizierung</a:t>
            </a:r>
            <a:r>
              <a:rPr lang="en-US" dirty="0"/>
              <a:t> der Samples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(</a:t>
            </a:r>
            <a:r>
              <a:rPr lang="en-US" dirty="0" err="1"/>
              <a:t>lokal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Eurorack</a:t>
            </a:r>
            <a:r>
              <a:rPr lang="en-US" dirty="0"/>
              <a:t>-Format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20387B-BC59-8BB1-495C-24096F18E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935" y="1863725"/>
            <a:ext cx="2930597" cy="41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3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FD906-DBE4-C9FD-B540-F04C66E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- Anforderungen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E64B4E-EFB1-CA99-77F0-F0A7ED918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Interfacing</a:t>
            </a:r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Fader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Encoder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LCD-Display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SD-Card</a:t>
            </a:r>
          </a:p>
          <a:p>
            <a:pPr lvl="2"/>
            <a:r>
              <a:rPr lang="de-DE" dirty="0"/>
              <a:t>Read</a:t>
            </a:r>
          </a:p>
          <a:p>
            <a:pPr lvl="2"/>
            <a:r>
              <a:rPr lang="de-DE" dirty="0"/>
              <a:t>Write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Dateisytem</a:t>
            </a:r>
            <a:r>
              <a:rPr lang="de-DE" dirty="0"/>
              <a:t> für Nutzdaten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A2C651-22D3-4BF4-A070-83212D8E2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5991" y="1412914"/>
            <a:ext cx="1264489" cy="12644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3B35280-DE9B-F3E0-3727-EBBD71A8B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456" y="2267952"/>
            <a:ext cx="1521994" cy="15219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849105F-0F0B-45CA-6C65-FD0610CDC0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2295" y="3649577"/>
            <a:ext cx="1264488" cy="126448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E21759D-A4D8-47E4-C0A8-30A8C3C20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18457" y="4685051"/>
            <a:ext cx="1521993" cy="15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F425A-573C-7AC3-71B0-0A49C66F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- Gegenüberstellung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34A223-12FE-186E-FBD9-C1FB7E26E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Fader erfüllt</a:t>
            </a:r>
          </a:p>
          <a:p>
            <a:endParaRPr lang="de-DE" dirty="0"/>
          </a:p>
          <a:p>
            <a:r>
              <a:rPr lang="de-DE" dirty="0"/>
              <a:t>Encoder erfüllt</a:t>
            </a:r>
          </a:p>
          <a:p>
            <a:endParaRPr lang="de-DE" dirty="0"/>
          </a:p>
          <a:p>
            <a:r>
              <a:rPr lang="de-DE" dirty="0"/>
              <a:t>LCD-Bildschirm erfüllt</a:t>
            </a:r>
          </a:p>
          <a:p>
            <a:endParaRPr lang="de-DE" dirty="0"/>
          </a:p>
          <a:p>
            <a:r>
              <a:rPr lang="de-DE" dirty="0"/>
              <a:t>SD-Card</a:t>
            </a:r>
          </a:p>
          <a:p>
            <a:pPr lvl="1"/>
            <a:r>
              <a:rPr lang="de-DE" dirty="0"/>
              <a:t>Read erfüllt</a:t>
            </a:r>
          </a:p>
          <a:p>
            <a:pPr lvl="1"/>
            <a:r>
              <a:rPr lang="de-DE" dirty="0"/>
              <a:t>Writer nicht erfüllt</a:t>
            </a:r>
          </a:p>
          <a:p>
            <a:r>
              <a:rPr lang="de-DE" dirty="0"/>
              <a:t>Dateisystem für Nutzdaten erfüllt </a:t>
            </a:r>
          </a:p>
          <a:p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9B5C55-537E-DAEF-86FF-BAB47B76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7961" y="1554915"/>
            <a:ext cx="621998" cy="6219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8DFA96-CFD7-E3C4-C8E5-896446945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7961" y="3215758"/>
            <a:ext cx="621998" cy="6219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6E9C187-5CFC-1D0E-53CD-45B22B80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2948" y="2380061"/>
            <a:ext cx="621998" cy="62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535823-0DF9-53D5-D439-32ED6AF0B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9513" y="4021140"/>
            <a:ext cx="621998" cy="621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69B70C5-D673-234C-A40D-4669DBD97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3787" y="4851622"/>
            <a:ext cx="537096" cy="5370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4799C97-EE58-193D-C3B4-0D52F0C39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5399" y="5554965"/>
            <a:ext cx="621998" cy="62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7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DCACB-5201-9314-862F-EA21119F4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- </a:t>
            </a:r>
            <a:r>
              <a:rPr lang="en-GB" dirty="0" err="1"/>
              <a:t>Herausforderungen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134D0-3FA0-C6F8-F2ED-B0751C7C7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4" y="185771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ADC </a:t>
            </a:r>
            <a:r>
              <a:rPr lang="de-DE" dirty="0" err="1"/>
              <a:t>Conversion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/ </a:t>
            </a:r>
            <a:r>
              <a:rPr lang="en-GB" dirty="0" err="1"/>
              <a:t>Spannungsschwankungen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DMA blockiert alles andere / Scheduling </a:t>
            </a:r>
            <a:r>
              <a:rPr lang="de-DE" dirty="0" err="1"/>
              <a:t>Issue</a:t>
            </a:r>
            <a:endParaRPr lang="de-DE" dirty="0"/>
          </a:p>
          <a:p>
            <a:endParaRPr lang="de-DE" dirty="0"/>
          </a:p>
          <a:p>
            <a:r>
              <a:rPr lang="de-DE" dirty="0"/>
              <a:t>Encoder zählt ungenau beim Drehen / Drücken</a:t>
            </a:r>
          </a:p>
          <a:p>
            <a:endParaRPr lang="de-DE" dirty="0"/>
          </a:p>
          <a:p>
            <a:r>
              <a:rPr lang="de-DE" dirty="0"/>
              <a:t>LCD-Display Driver </a:t>
            </a:r>
            <a:r>
              <a:rPr lang="de-DE" dirty="0" err="1"/>
              <a:t>Intergration</a:t>
            </a:r>
            <a:r>
              <a:rPr lang="de-DE" dirty="0"/>
              <a:t> / SH1107 </a:t>
            </a:r>
            <a:r>
              <a:rPr lang="de-DE" dirty="0" err="1"/>
              <a:t>Issue</a:t>
            </a:r>
            <a:endParaRPr lang="de-DE" dirty="0"/>
          </a:p>
          <a:p>
            <a:endParaRPr lang="de-DE" dirty="0"/>
          </a:p>
          <a:p>
            <a:r>
              <a:rPr lang="en-GB" dirty="0" err="1"/>
              <a:t>Intelligente</a:t>
            </a:r>
            <a:r>
              <a:rPr lang="en-GB" dirty="0"/>
              <a:t> </a:t>
            </a:r>
            <a:r>
              <a:rPr lang="en-GB" dirty="0" err="1"/>
              <a:t>Wiedergabe</a:t>
            </a:r>
            <a:r>
              <a:rPr lang="en-GB" dirty="0"/>
              <a:t> der Samples auf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dem</a:t>
            </a:r>
            <a:r>
              <a:rPr lang="en-GB" dirty="0"/>
              <a:t> Display </a:t>
            </a:r>
            <a:r>
              <a:rPr lang="en-GB" dirty="0" err="1"/>
              <a:t>anhand</a:t>
            </a:r>
            <a:r>
              <a:rPr lang="en-GB" dirty="0"/>
              <a:t> der Classen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0045C4-C863-9F73-B9B3-A8333B7FF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8886" y="1398800"/>
            <a:ext cx="892091" cy="892091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817560E-6583-F584-1E49-FD1B055C2A7C}"/>
              </a:ext>
            </a:extLst>
          </p:cNvPr>
          <p:cNvGrpSpPr/>
          <p:nvPr/>
        </p:nvGrpSpPr>
        <p:grpSpPr>
          <a:xfrm>
            <a:off x="9985331" y="2298912"/>
            <a:ext cx="948073" cy="892091"/>
            <a:chOff x="8684668" y="2629485"/>
            <a:chExt cx="1004054" cy="1004054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5DB4204-7B4D-57DD-0D47-0DE629D77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4668" y="2629485"/>
              <a:ext cx="1004054" cy="100405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BE9C807-E425-239C-E23F-9C8CB246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93187" y="3009902"/>
              <a:ext cx="387016" cy="387016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98D5F5E4-F1FE-1BDE-CB52-48742B39F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6946" y="3276440"/>
            <a:ext cx="870073" cy="870073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C70DD38-F39F-7EDA-9F89-89C84876A1A2}"/>
              </a:ext>
            </a:extLst>
          </p:cNvPr>
          <p:cNvGrpSpPr/>
          <p:nvPr/>
        </p:nvGrpSpPr>
        <p:grpSpPr>
          <a:xfrm>
            <a:off x="10073562" y="4219075"/>
            <a:ext cx="926272" cy="926272"/>
            <a:chOff x="8806240" y="4637587"/>
            <a:chExt cx="926272" cy="926272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7F0A715-C30A-3741-3C58-0300E8A2B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9067847" y="4852486"/>
              <a:ext cx="403058" cy="403058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9B45884-6E74-C69F-09F7-48B2798DD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06240" y="4637587"/>
              <a:ext cx="926272" cy="926272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B647C11D-DE4A-3F72-2215-F146E7A3DB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34804" y="5121284"/>
            <a:ext cx="842081" cy="8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7BF44-570D-0F1F-A5DD-54B71D9A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- Lösungen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559425-3FFC-CB1D-EC93-D9D775D1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ADC-</a:t>
            </a:r>
            <a:r>
              <a:rPr lang="de-DE" dirty="0" err="1"/>
              <a:t>Conversion</a:t>
            </a:r>
            <a:r>
              <a:rPr lang="de-DE" dirty="0"/>
              <a:t> Glättung</a:t>
            </a:r>
          </a:p>
          <a:p>
            <a:endParaRPr lang="de-DE" dirty="0"/>
          </a:p>
          <a:p>
            <a:r>
              <a:rPr lang="de-DE" dirty="0"/>
              <a:t>DMA wird </a:t>
            </a:r>
            <a:r>
              <a:rPr lang="de-DE" dirty="0" err="1"/>
              <a:t>Timer</a:t>
            </a:r>
            <a:r>
              <a:rPr lang="de-DE" dirty="0"/>
              <a:t> basiert und gestartet und gestoppt</a:t>
            </a:r>
          </a:p>
          <a:p>
            <a:endParaRPr lang="de-DE" dirty="0"/>
          </a:p>
          <a:p>
            <a:r>
              <a:rPr lang="de-DE" dirty="0"/>
              <a:t>Encoder wird </a:t>
            </a:r>
            <a:r>
              <a:rPr lang="de-DE" dirty="0" err="1"/>
              <a:t>Debounced</a:t>
            </a:r>
            <a:r>
              <a:rPr lang="de-DE" dirty="0"/>
              <a:t>              </a:t>
            </a:r>
            <a:endParaRPr lang="de-DE" sz="40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DE" dirty="0"/>
          </a:p>
          <a:p>
            <a:r>
              <a:rPr lang="de-DE" dirty="0"/>
              <a:t>LCD-Display durch Internet </a:t>
            </a:r>
            <a:r>
              <a:rPr lang="de-DE" dirty="0" err="1"/>
              <a:t>recherche</a:t>
            </a:r>
            <a:r>
              <a:rPr lang="de-DE" dirty="0"/>
              <a:t> / </a:t>
            </a:r>
            <a:r>
              <a:rPr lang="de-DE" dirty="0" err="1"/>
              <a:t>debugging</a:t>
            </a:r>
            <a:endParaRPr lang="de-DE" dirty="0"/>
          </a:p>
          <a:p>
            <a:endParaRPr lang="de-DE" dirty="0"/>
          </a:p>
          <a:p>
            <a:r>
              <a:rPr lang="en-GB" dirty="0" err="1"/>
              <a:t>Sortieralgorithmus</a:t>
            </a:r>
            <a:r>
              <a:rPr lang="en-GB" dirty="0"/>
              <a:t> </a:t>
            </a:r>
            <a:r>
              <a:rPr lang="de-DE" dirty="0"/>
              <a:t>für den Look Up Table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D939C7F-6992-29C4-4D96-C3972A938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8825" y="4064843"/>
            <a:ext cx="1257267" cy="12572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320DDB-1019-CD81-BF12-1EA50CF5F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2767" y="3298549"/>
            <a:ext cx="1257267" cy="12572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C6722A0-4A43-684B-D3B2-B91D43A31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4098" y="2366321"/>
            <a:ext cx="1073607" cy="10736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CA175DD-C418-2094-8CDB-2D01DE98DA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10789" y="1247953"/>
            <a:ext cx="1190718" cy="1190718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148F7FA-4F9E-06E3-9069-B638A5C3FDF0}"/>
              </a:ext>
            </a:extLst>
          </p:cNvPr>
          <p:cNvGrpSpPr/>
          <p:nvPr/>
        </p:nvGrpSpPr>
        <p:grpSpPr>
          <a:xfrm>
            <a:off x="7684407" y="5352080"/>
            <a:ext cx="1191669" cy="1156837"/>
            <a:chOff x="7914694" y="5099249"/>
            <a:chExt cx="1398883" cy="1393626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CECE3B80-4137-7540-DE3F-2137030F6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54250" y="5174306"/>
              <a:ext cx="559327" cy="559327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990AB84-5571-8D5C-741D-9D392D183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19951" y="5099249"/>
              <a:ext cx="1393626" cy="139362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878A4ED-6006-58FF-4132-462837D4E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4694" y="5933548"/>
              <a:ext cx="559327" cy="559327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7B8FA62B-245F-B96D-F3EA-8380CE71A2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99708" y="3625390"/>
            <a:ext cx="539416" cy="539416"/>
          </a:xfrm>
          <a:prstGeom prst="rect">
            <a:avLst/>
          </a:prstGeom>
        </p:spPr>
      </p:pic>
      <p:sp>
        <p:nvSpPr>
          <p:cNvPr id="4" name="Grafik 31">
            <a:extLst>
              <a:ext uri="{FF2B5EF4-FFF2-40B4-BE49-F238E27FC236}">
                <a16:creationId xmlns:a16="http://schemas.microsoft.com/office/drawing/2014/main" id="{2545EBED-8EEA-77E5-C129-EFDE741364CB}"/>
              </a:ext>
            </a:extLst>
          </p:cNvPr>
          <p:cNvSpPr/>
          <p:nvPr/>
        </p:nvSpPr>
        <p:spPr>
          <a:xfrm rot="16952280">
            <a:off x="7303057" y="3698578"/>
            <a:ext cx="374837" cy="375508"/>
          </a:xfrm>
          <a:custGeom>
            <a:avLst/>
            <a:gdLst>
              <a:gd name="connsiteX0" fmla="*/ 7389 w 374837"/>
              <a:gd name="connsiteY0" fmla="*/ 368120 h 375508"/>
              <a:gd name="connsiteX1" fmla="*/ 0 w 374837"/>
              <a:gd name="connsiteY1" fmla="*/ 349311 h 375508"/>
              <a:gd name="connsiteX2" fmla="*/ 7389 w 374837"/>
              <a:gd name="connsiteY2" fmla="*/ 330502 h 375508"/>
              <a:gd name="connsiteX3" fmla="*/ 329830 w 374837"/>
              <a:gd name="connsiteY3" fmla="*/ 8061 h 375508"/>
              <a:gd name="connsiteX4" fmla="*/ 348303 w 374837"/>
              <a:gd name="connsiteY4" fmla="*/ 0 h 375508"/>
              <a:gd name="connsiteX5" fmla="*/ 367448 w 374837"/>
              <a:gd name="connsiteY5" fmla="*/ 8061 h 375508"/>
              <a:gd name="connsiteX6" fmla="*/ 374837 w 374837"/>
              <a:gd name="connsiteY6" fmla="*/ 26870 h 375508"/>
              <a:gd name="connsiteX7" fmla="*/ 367448 w 374837"/>
              <a:gd name="connsiteY7" fmla="*/ 45679 h 375508"/>
              <a:gd name="connsiteX8" fmla="*/ 45007 w 374837"/>
              <a:gd name="connsiteY8" fmla="*/ 368120 h 375508"/>
              <a:gd name="connsiteX9" fmla="*/ 26198 w 374837"/>
              <a:gd name="connsiteY9" fmla="*/ 375509 h 375508"/>
              <a:gd name="connsiteX10" fmla="*/ 7389 w 374837"/>
              <a:gd name="connsiteY10" fmla="*/ 368120 h 37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4837" h="375508">
                <a:moveTo>
                  <a:pt x="7389" y="368120"/>
                </a:moveTo>
                <a:cubicBezTo>
                  <a:pt x="2463" y="363194"/>
                  <a:pt x="0" y="356924"/>
                  <a:pt x="0" y="349311"/>
                </a:cubicBezTo>
                <a:cubicBezTo>
                  <a:pt x="0" y="341698"/>
                  <a:pt x="2463" y="335427"/>
                  <a:pt x="7389" y="330502"/>
                </a:cubicBezTo>
                <a:lnTo>
                  <a:pt x="329830" y="8061"/>
                </a:lnTo>
                <a:cubicBezTo>
                  <a:pt x="334756" y="2687"/>
                  <a:pt x="340914" y="0"/>
                  <a:pt x="348303" y="0"/>
                </a:cubicBezTo>
                <a:cubicBezTo>
                  <a:pt x="355692" y="0"/>
                  <a:pt x="362074" y="2687"/>
                  <a:pt x="367448" y="8061"/>
                </a:cubicBezTo>
                <a:cubicBezTo>
                  <a:pt x="372374" y="12987"/>
                  <a:pt x="374837" y="19257"/>
                  <a:pt x="374837" y="26870"/>
                </a:cubicBezTo>
                <a:cubicBezTo>
                  <a:pt x="374837" y="34483"/>
                  <a:pt x="372374" y="40753"/>
                  <a:pt x="367448" y="45679"/>
                </a:cubicBezTo>
                <a:lnTo>
                  <a:pt x="45007" y="368120"/>
                </a:lnTo>
                <a:cubicBezTo>
                  <a:pt x="40081" y="373046"/>
                  <a:pt x="33811" y="375509"/>
                  <a:pt x="26198" y="375509"/>
                </a:cubicBezTo>
                <a:cubicBezTo>
                  <a:pt x="18585" y="375509"/>
                  <a:pt x="12315" y="373046"/>
                  <a:pt x="7389" y="36812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6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36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&amp; </a:t>
            </a:r>
            <a:r>
              <a:rPr lang="en-US" dirty="0" err="1"/>
              <a:t>Fazit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 fontScale="92500"/>
          </a:bodyPr>
          <a:lstStyle/>
          <a:p>
            <a:r>
              <a:rPr lang="de-DE" dirty="0"/>
              <a:t>Ein F7 Board war zu wenig</a:t>
            </a:r>
          </a:p>
          <a:p>
            <a:r>
              <a:rPr lang="de-DE" dirty="0"/>
              <a:t>Ein Teammitglied mehr wäre hilfreich gewesen</a:t>
            </a:r>
          </a:p>
          <a:p>
            <a:r>
              <a:rPr lang="de-DE" dirty="0"/>
              <a:t>Zu viel vorgenommen, Anforderungen konnten nur zum Teil umgesetzt werden</a:t>
            </a:r>
          </a:p>
          <a:p>
            <a:r>
              <a:rPr lang="de-DE" dirty="0"/>
              <a:t>Einarbeitung in neue Technologien hat viel Zeitaufwand benötigt</a:t>
            </a:r>
          </a:p>
          <a:p>
            <a:r>
              <a:rPr lang="de-DE" dirty="0"/>
              <a:t>Aber: Viel Erfahrung gesammelt und Kenntnisse angeeignet</a:t>
            </a:r>
          </a:p>
          <a:p>
            <a:r>
              <a:rPr lang="de-DE" dirty="0"/>
              <a:t>Wertvolle Einblicke in </a:t>
            </a:r>
            <a:r>
              <a:rPr lang="de-DE" dirty="0" err="1"/>
              <a:t>Cube.AI</a:t>
            </a:r>
            <a:r>
              <a:rPr lang="de-DE" dirty="0"/>
              <a:t> bekommen (Leon)</a:t>
            </a:r>
          </a:p>
          <a:p>
            <a:r>
              <a:rPr lang="de-DE" dirty="0"/>
              <a:t>Motivation dazu, das Projekt privat fertig zu stellen</a:t>
            </a:r>
          </a:p>
        </p:txBody>
      </p:sp>
    </p:spTree>
    <p:extLst>
      <p:ext uri="{BB962C8B-B14F-4D97-AF65-F5344CB8AC3E}">
        <p14:creationId xmlns:p14="http://schemas.microsoft.com/office/powerpoint/2010/main" val="2604290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746A3-04B7-BC14-3A69-90A2123A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3225"/>
          </a:xfrm>
        </p:spPr>
        <p:txBody>
          <a:bodyPr/>
          <a:lstStyle/>
          <a:p>
            <a:pPr algn="ctr"/>
            <a:r>
              <a:rPr lang="en-US" dirty="0" err="1"/>
              <a:t>Vielen</a:t>
            </a:r>
            <a:r>
              <a:rPr lang="en-US" dirty="0"/>
              <a:t> Dank für </a:t>
            </a:r>
            <a:r>
              <a:rPr lang="en-US" dirty="0" err="1"/>
              <a:t>eure</a:t>
            </a:r>
            <a:r>
              <a:rPr lang="en-US" dirty="0"/>
              <a:t> </a:t>
            </a:r>
            <a:r>
              <a:rPr lang="en-US" dirty="0" err="1"/>
              <a:t>Aufmerksamkeit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Happy Patching!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31122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Ergebnis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316" y="2092324"/>
            <a:ext cx="6615521" cy="3752851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Einzelne Teilprojekte funktionieren größtenteils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Gesamtintegration nicht abgeschlossen</a:t>
            </a:r>
          </a:p>
          <a:p>
            <a:pPr lvl="1"/>
            <a:r>
              <a:rPr lang="de-DE" dirty="0"/>
              <a:t>Aufwand für Integration unterschätzt</a:t>
            </a:r>
          </a:p>
          <a:p>
            <a:pPr lvl="1"/>
            <a:r>
              <a:rPr lang="de-DE" dirty="0"/>
              <a:t>Probleme bei der Übertragung vom Nucleo-F4- auf das Nucleo-F7 Board</a:t>
            </a:r>
          </a:p>
          <a:p>
            <a:pPr lvl="1"/>
            <a:endParaRPr lang="de-DE" dirty="0"/>
          </a:p>
          <a:p>
            <a:r>
              <a:rPr lang="de-DE" dirty="0"/>
              <a:t>Details zu den einzelnen Teilprojekten auf den folgenden Folien</a:t>
            </a:r>
          </a:p>
          <a:p>
            <a:endParaRPr lang="de-DE" dirty="0"/>
          </a:p>
        </p:txBody>
      </p:sp>
      <p:pic>
        <p:nvPicPr>
          <p:cNvPr id="4" name="Grafik 3" descr="Ein Bild, das Zeichnung, Entwurf, Kunst enthält.&#10;&#10;Automatisch generierte Beschreibung">
            <a:extLst>
              <a:ext uri="{FF2B5EF4-FFF2-40B4-BE49-F238E27FC236}">
                <a16:creationId xmlns:a16="http://schemas.microsoft.com/office/drawing/2014/main" id="{5355F93E-C243-03BE-5284-1D1A68A56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8291"/>
            <a:ext cx="3527725" cy="40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FF98F-1DE0-08C1-2387-52CFB07E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Teilprojekte</a:t>
            </a:r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F61FA86-4C45-32B7-0E14-65E5567CDA0F}"/>
              </a:ext>
            </a:extLst>
          </p:cNvPr>
          <p:cNvGrpSpPr/>
          <p:nvPr/>
        </p:nvGrpSpPr>
        <p:grpSpPr>
          <a:xfrm>
            <a:off x="3333032" y="1811458"/>
            <a:ext cx="5525937" cy="5198629"/>
            <a:chOff x="3531800" y="1690688"/>
            <a:chExt cx="5525937" cy="519862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2B8160D-A5D2-52E7-A96D-598DCE56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1800" y="1690688"/>
              <a:ext cx="1264489" cy="126448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B7AD6F4-EB47-5100-8ADF-B394150C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1800" y="3204715"/>
              <a:ext cx="1264489" cy="1264489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AD84849-5254-A77B-45FE-0E2FCA438FAE}"/>
                </a:ext>
              </a:extLst>
            </p:cNvPr>
            <p:cNvSpPr txBox="1"/>
            <p:nvPr/>
          </p:nvSpPr>
          <p:spPr>
            <a:xfrm>
              <a:off x="5072335" y="1872559"/>
              <a:ext cx="3985402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>
                  <a:latin typeface="Tenorite" pitchFamily="2" charset="0"/>
                </a:rPr>
                <a:t>Neuronales Netz</a:t>
              </a:r>
            </a:p>
            <a:p>
              <a:r>
                <a:rPr lang="de-DE" sz="2400" dirty="0">
                  <a:latin typeface="Tenorite" pitchFamily="2" charset="0"/>
                </a:rPr>
                <a:t>Leon Braungardt</a:t>
              </a:r>
            </a:p>
            <a:p>
              <a:endParaRPr lang="de-DE" sz="2800" b="1" dirty="0">
                <a:latin typeface="Tenorite" pitchFamily="2" charset="0"/>
              </a:endParaRPr>
            </a:p>
            <a:p>
              <a:r>
                <a:rPr lang="de-DE" sz="4000" dirty="0">
                  <a:latin typeface="Tenorite" pitchFamily="2" charset="0"/>
                </a:rPr>
                <a:t>Interface</a:t>
              </a:r>
            </a:p>
            <a:p>
              <a:r>
                <a:rPr lang="de-DE" sz="2400" dirty="0">
                  <a:latin typeface="Tenorite" pitchFamily="2" charset="0"/>
                </a:rPr>
                <a:t>Szymon </a:t>
              </a:r>
              <a:r>
                <a:rPr lang="de-DE" sz="2400" dirty="0" err="1">
                  <a:latin typeface="Tenorite" pitchFamily="2" charset="0"/>
                </a:rPr>
                <a:t>Banasiak</a:t>
              </a:r>
              <a:endParaRPr lang="de-DE" sz="2400" dirty="0">
                <a:latin typeface="Tenorite" pitchFamily="2" charset="0"/>
              </a:endParaRPr>
            </a:p>
            <a:p>
              <a:endParaRPr lang="de-DE" sz="3600" dirty="0">
                <a:latin typeface="Tenorite" pitchFamily="2" charset="0"/>
              </a:endParaRPr>
            </a:p>
            <a:p>
              <a:r>
                <a:rPr lang="de-DE" sz="4000" dirty="0">
                  <a:latin typeface="Tenorite" pitchFamily="2" charset="0"/>
                </a:rPr>
                <a:t>Audio</a:t>
              </a:r>
            </a:p>
            <a:p>
              <a:r>
                <a:rPr lang="de-DE" sz="2400" dirty="0">
                  <a:latin typeface="Tenorite" pitchFamily="2" charset="0"/>
                </a:rPr>
                <a:t>Jonas Lux</a:t>
              </a:r>
            </a:p>
            <a:p>
              <a:endParaRPr lang="de-DE" sz="3600" dirty="0">
                <a:latin typeface="Tenorite" pitchFamily="2" charset="0"/>
              </a:endParaRPr>
            </a:p>
            <a:p>
              <a:endParaRPr lang="de-DE" sz="2800" b="1" dirty="0">
                <a:latin typeface="Tenorite" pitchFamily="2" charset="0"/>
              </a:endParaRPr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33A4ABB4-CA19-341C-0808-E681B74FF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7493" y="4767516"/>
            <a:ext cx="1435280" cy="14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Anforderungen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r>
              <a:rPr lang="de-DE" dirty="0"/>
              <a:t>Neuronales Netz soll:</a:t>
            </a:r>
          </a:p>
          <a:p>
            <a:pPr lvl="1"/>
            <a:r>
              <a:rPr lang="de-DE" sz="2800" dirty="0"/>
              <a:t>Audiosamples in sinnvolle Kategorien klassifizieren</a:t>
            </a:r>
          </a:p>
          <a:p>
            <a:pPr lvl="1"/>
            <a:r>
              <a:rPr lang="de-DE" sz="2800" dirty="0"/>
              <a:t>Sinnvolle Ergebnisse ausgeben, dementsprechend ausreichend gut vortrainiert sein</a:t>
            </a:r>
          </a:p>
          <a:p>
            <a:pPr lvl="1"/>
            <a:r>
              <a:rPr lang="de-DE" sz="2800" dirty="0"/>
              <a:t>Auf dem Nucleo-F7 Board betrieben werden können (inkl. Datenvorverarbeitung und Generierung der Spektrogramme)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41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809177" y="330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69DC78-443F-91E5-D090-BF6E58C3A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678" y="2857031"/>
            <a:ext cx="1546823" cy="15468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7D8AF0-83F0-7467-799E-593AFFCDD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4920" y="2944642"/>
            <a:ext cx="1371599" cy="137159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CFE025-CC94-A364-6075-352CAAF95D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974" y="2857031"/>
            <a:ext cx="1546823" cy="154682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A3AF73F-CC0E-733A-4B70-7E6099F33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6956" y="2857031"/>
            <a:ext cx="1546823" cy="1546823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23DFB03-E2A5-770A-5D0E-57672332DD7F}"/>
              </a:ext>
            </a:extLst>
          </p:cNvPr>
          <p:cNvSpPr txBox="1"/>
          <p:nvPr/>
        </p:nvSpPr>
        <p:spPr>
          <a:xfrm>
            <a:off x="647975" y="4590173"/>
            <a:ext cx="154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Tenorite" pitchFamily="2" charset="0"/>
              </a:rPr>
              <a:t>bass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CEBBDEC-E55B-2F12-E6F0-03858D89F244}"/>
              </a:ext>
            </a:extLst>
          </p:cNvPr>
          <p:cNvSpPr txBox="1"/>
          <p:nvPr/>
        </p:nvSpPr>
        <p:spPr>
          <a:xfrm>
            <a:off x="2901543" y="4590173"/>
            <a:ext cx="154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Tenorite" pitchFamily="2" charset="0"/>
              </a:rPr>
              <a:t>pitched</a:t>
            </a:r>
            <a:endParaRPr lang="de-DE" sz="2800" dirty="0">
              <a:latin typeface="Tenorite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24FF5F-2CE8-77F4-2CE8-72F9BBF3AFE9}"/>
              </a:ext>
            </a:extLst>
          </p:cNvPr>
          <p:cNvSpPr txBox="1"/>
          <p:nvPr/>
        </p:nvSpPr>
        <p:spPr>
          <a:xfrm>
            <a:off x="5116715" y="4590173"/>
            <a:ext cx="176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Tenorite" pitchFamily="2" charset="0"/>
              </a:rPr>
              <a:t>sustained</a:t>
            </a:r>
            <a:endParaRPr lang="de-DE" sz="2800" dirty="0">
              <a:latin typeface="Tenorite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8D058F5-BF9B-5BDF-3B7D-2AAF74524359}"/>
              </a:ext>
            </a:extLst>
          </p:cNvPr>
          <p:cNvSpPr txBox="1"/>
          <p:nvPr/>
        </p:nvSpPr>
        <p:spPr>
          <a:xfrm>
            <a:off x="7427309" y="4595667"/>
            <a:ext cx="154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Tenorite" pitchFamily="2" charset="0"/>
              </a:rPr>
              <a:t>rhythmic</a:t>
            </a:r>
            <a:endParaRPr lang="de-DE" sz="2800" dirty="0">
              <a:latin typeface="Tenorite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64D0ED0-FEAD-1654-32F1-B1D96A09E3DA}"/>
              </a:ext>
            </a:extLst>
          </p:cNvPr>
          <p:cNvSpPr txBox="1"/>
          <p:nvPr/>
        </p:nvSpPr>
        <p:spPr>
          <a:xfrm>
            <a:off x="9628678" y="4590173"/>
            <a:ext cx="154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Tenorite" pitchFamily="2" charset="0"/>
              </a:rPr>
              <a:t>melodic</a:t>
            </a:r>
            <a:endParaRPr lang="de-DE" sz="2800" dirty="0">
              <a:latin typeface="Tenorite" pitchFamily="2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0A61C46-F94A-FE7C-477F-BA6B822071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6758" y="2958851"/>
            <a:ext cx="1371599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09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708694" y="3053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7174D4-F442-BD1F-54CE-01B05A4A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5" y="1602657"/>
            <a:ext cx="5468668" cy="48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8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test_melodic_sustained.wav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708694" y="3053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93A734-802A-70F3-8E9D-5133D69A2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882" y="2666999"/>
            <a:ext cx="5594488" cy="2257425"/>
          </a:xfrm>
          <a:prstGeom prst="rect">
            <a:avLst/>
          </a:prstGeom>
        </p:spPr>
      </p:pic>
      <p:pic>
        <p:nvPicPr>
          <p:cNvPr id="7" name="test_sustained_melodic.wav">
            <a:hlinkClick r:id="" action="ppaction://media"/>
            <a:extLst>
              <a:ext uri="{FF2B5EF4-FFF2-40B4-BE49-F238E27FC236}">
                <a16:creationId xmlns:a16="http://schemas.microsoft.com/office/drawing/2014/main" id="{524B685B-5DF3-6978-AB4F-DA81EE068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54340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5AADCF4-2CE9-1CC4-6DF0-671F27329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881" y="2666999"/>
            <a:ext cx="5594491" cy="2257425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- </a:t>
            </a:r>
            <a:r>
              <a:rPr lang="en-US" dirty="0" err="1"/>
              <a:t>Ergebnisse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test_rhythmic.wav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877FBE-FD81-8292-9E60-8173DA0CFC19}"/>
              </a:ext>
            </a:extLst>
          </p:cNvPr>
          <p:cNvSpPr txBox="1"/>
          <p:nvPr/>
        </p:nvSpPr>
        <p:spPr>
          <a:xfrm>
            <a:off x="2708694" y="3053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test_rhythmic.wav">
            <a:hlinkClick r:id="" action="ppaction://media"/>
            <a:extLst>
              <a:ext uri="{FF2B5EF4-FFF2-40B4-BE49-F238E27FC236}">
                <a16:creationId xmlns:a16="http://schemas.microsoft.com/office/drawing/2014/main" id="{FA27212E-FEC3-312B-8AEE-AA0FDF5D0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54340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9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Microsoft Macintosh PowerPoint</Application>
  <PresentationFormat>Breitbild</PresentationFormat>
  <Paragraphs>235</Paragraphs>
  <Slides>25</Slides>
  <Notes>24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Aptos</vt:lpstr>
      <vt:lpstr>Aptos Mono</vt:lpstr>
      <vt:lpstr>Arial</vt:lpstr>
      <vt:lpstr>Calibri</vt:lpstr>
      <vt:lpstr>Calibri,Sans-Serif</vt:lpstr>
      <vt:lpstr>Courier New</vt:lpstr>
      <vt:lpstr>Tenorite</vt:lpstr>
      <vt:lpstr>Office</vt:lpstr>
      <vt:lpstr>i   m   a</vt:lpstr>
      <vt:lpstr>Initiale Anforderungen</vt:lpstr>
      <vt:lpstr>Ergebnis</vt:lpstr>
      <vt:lpstr>Teilprojekte</vt:lpstr>
      <vt:lpstr>Neuronales Netz - Anforderungen</vt:lpstr>
      <vt:lpstr>Neuronales Netz - Ergebnisse</vt:lpstr>
      <vt:lpstr>Neuronales Netz - Ergebnisse</vt:lpstr>
      <vt:lpstr>Neuronales Netz - Ergebnisse</vt:lpstr>
      <vt:lpstr>Neuronales Netz - Ergebnisse</vt:lpstr>
      <vt:lpstr>Neuronales Netz - Ergebnisse</vt:lpstr>
      <vt:lpstr>Neuronales Netz - Anforderungen</vt:lpstr>
      <vt:lpstr>Jonas</vt:lpstr>
      <vt:lpstr>Audio Engine - Anforderungen</vt:lpstr>
      <vt:lpstr>Audio Engine - Ergebnisse</vt:lpstr>
      <vt:lpstr>Audio Engine - Ergebnisse</vt:lpstr>
      <vt:lpstr>Audio Engine - Ergebnisse</vt:lpstr>
      <vt:lpstr>Audio Engine - Ergebnisse</vt:lpstr>
      <vt:lpstr>Hardware Design</vt:lpstr>
      <vt:lpstr>Learndata Generation</vt:lpstr>
      <vt:lpstr>Interface - Anforderungen</vt:lpstr>
      <vt:lpstr>Interface - Gegenüberstellung </vt:lpstr>
      <vt:lpstr>Interface - Herausforderungen</vt:lpstr>
      <vt:lpstr>Interface - Lösungen</vt:lpstr>
      <vt:lpstr>Lessons Learned &amp; Fazit</vt:lpstr>
      <vt:lpstr>Vielen Dank für eure Aufmerksamkeit  Happy Patching!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</dc:title>
  <dc:creator>Jonas Lux</dc:creator>
  <cp:lastModifiedBy>Leon Daniel Braungardt (lbraunga)</cp:lastModifiedBy>
  <cp:revision>87</cp:revision>
  <dcterms:created xsi:type="dcterms:W3CDTF">2024-04-11T10:41:42Z</dcterms:created>
  <dcterms:modified xsi:type="dcterms:W3CDTF">2024-07-03T13:50:54Z</dcterms:modified>
</cp:coreProperties>
</file>